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26" autoAdjust="0"/>
    <p:restoredTop sz="94660"/>
  </p:normalViewPr>
  <p:slideViewPr>
    <p:cSldViewPr snapToGrid="0">
      <p:cViewPr varScale="1">
        <p:scale>
          <a:sx n="74" d="100"/>
          <a:sy n="74" d="100"/>
        </p:scale>
        <p:origin x="2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AD43B79-80E6-4593-8B75-92F7D4D7539D}" type="datetimeFigureOut">
              <a:rPr lang="en-GB" smtClean="0"/>
              <a:t>05/03/2020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889DFA-0C62-432A-B789-05D452D4279A}" type="slidenum">
              <a:rPr lang="en-GB" smtClean="0"/>
              <a:t>‹#›</a:t>
            </a:fld>
            <a:endParaRPr lang="en-GB"/>
          </a:p>
        </p:txBody>
      </p:sp>
    </p:spTree>
    <p:extLst>
      <p:ext uri="{BB962C8B-B14F-4D97-AF65-F5344CB8AC3E}">
        <p14:creationId xmlns:p14="http://schemas.microsoft.com/office/powerpoint/2010/main" val="4279143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D43B79-80E6-4593-8B75-92F7D4D7539D}" type="datetimeFigureOut">
              <a:rPr lang="en-GB" smtClean="0"/>
              <a:t>05/03/2020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889DFA-0C62-432A-B789-05D452D4279A}" type="slidenum">
              <a:rPr lang="en-GB" smtClean="0"/>
              <a:t>‹#›</a:t>
            </a:fld>
            <a:endParaRPr lang="en-GB"/>
          </a:p>
        </p:txBody>
      </p:sp>
    </p:spTree>
    <p:extLst>
      <p:ext uri="{BB962C8B-B14F-4D97-AF65-F5344CB8AC3E}">
        <p14:creationId xmlns:p14="http://schemas.microsoft.com/office/powerpoint/2010/main" val="2200650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D43B79-80E6-4593-8B75-92F7D4D7539D}" type="datetimeFigureOut">
              <a:rPr lang="en-GB" smtClean="0"/>
              <a:t>05/03/2020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889DFA-0C62-432A-B789-05D452D4279A}" type="slidenum">
              <a:rPr lang="en-GB" smtClean="0"/>
              <a:t>‹#›</a:t>
            </a:fld>
            <a:endParaRPr lang="en-GB"/>
          </a:p>
        </p:txBody>
      </p:sp>
    </p:spTree>
    <p:extLst>
      <p:ext uri="{BB962C8B-B14F-4D97-AF65-F5344CB8AC3E}">
        <p14:creationId xmlns:p14="http://schemas.microsoft.com/office/powerpoint/2010/main" val="3335905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D43B79-80E6-4593-8B75-92F7D4D7539D}" type="datetimeFigureOut">
              <a:rPr lang="en-GB" smtClean="0"/>
              <a:t>05/03/2020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889DFA-0C62-432A-B789-05D452D4279A}" type="slidenum">
              <a:rPr lang="en-GB" smtClean="0"/>
              <a:t>‹#›</a:t>
            </a:fld>
            <a:endParaRPr lang="en-GB"/>
          </a:p>
        </p:txBody>
      </p:sp>
    </p:spTree>
    <p:extLst>
      <p:ext uri="{BB962C8B-B14F-4D97-AF65-F5344CB8AC3E}">
        <p14:creationId xmlns:p14="http://schemas.microsoft.com/office/powerpoint/2010/main" val="510960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D43B79-80E6-4593-8B75-92F7D4D7539D}" type="datetimeFigureOut">
              <a:rPr lang="en-GB" smtClean="0"/>
              <a:t>05/03/2020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889DFA-0C62-432A-B789-05D452D4279A}" type="slidenum">
              <a:rPr lang="en-GB" smtClean="0"/>
              <a:t>‹#›</a:t>
            </a:fld>
            <a:endParaRPr lang="en-GB"/>
          </a:p>
        </p:txBody>
      </p:sp>
    </p:spTree>
    <p:extLst>
      <p:ext uri="{BB962C8B-B14F-4D97-AF65-F5344CB8AC3E}">
        <p14:creationId xmlns:p14="http://schemas.microsoft.com/office/powerpoint/2010/main" val="1168870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AD43B79-80E6-4593-8B75-92F7D4D7539D}" type="datetimeFigureOut">
              <a:rPr lang="en-GB" smtClean="0"/>
              <a:t>05/03/2020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889DFA-0C62-432A-B789-05D452D4279A}" type="slidenum">
              <a:rPr lang="en-GB" smtClean="0"/>
              <a:t>‹#›</a:t>
            </a:fld>
            <a:endParaRPr lang="en-GB"/>
          </a:p>
        </p:txBody>
      </p:sp>
    </p:spTree>
    <p:extLst>
      <p:ext uri="{BB962C8B-B14F-4D97-AF65-F5344CB8AC3E}">
        <p14:creationId xmlns:p14="http://schemas.microsoft.com/office/powerpoint/2010/main" val="1667166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AD43B79-80E6-4593-8B75-92F7D4D7539D}" type="datetimeFigureOut">
              <a:rPr lang="en-GB" smtClean="0"/>
              <a:t>05/03/2020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889DFA-0C62-432A-B789-05D452D4279A}" type="slidenum">
              <a:rPr lang="en-GB" smtClean="0"/>
              <a:t>‹#›</a:t>
            </a:fld>
            <a:endParaRPr lang="en-GB"/>
          </a:p>
        </p:txBody>
      </p:sp>
    </p:spTree>
    <p:extLst>
      <p:ext uri="{BB962C8B-B14F-4D97-AF65-F5344CB8AC3E}">
        <p14:creationId xmlns:p14="http://schemas.microsoft.com/office/powerpoint/2010/main" val="873533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AD43B79-80E6-4593-8B75-92F7D4D7539D}" type="datetimeFigureOut">
              <a:rPr lang="en-GB" smtClean="0"/>
              <a:t>05/03/2020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889DFA-0C62-432A-B789-05D452D4279A}" type="slidenum">
              <a:rPr lang="en-GB" smtClean="0"/>
              <a:t>‹#›</a:t>
            </a:fld>
            <a:endParaRPr lang="en-GB"/>
          </a:p>
        </p:txBody>
      </p:sp>
    </p:spTree>
    <p:extLst>
      <p:ext uri="{BB962C8B-B14F-4D97-AF65-F5344CB8AC3E}">
        <p14:creationId xmlns:p14="http://schemas.microsoft.com/office/powerpoint/2010/main" val="944074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D43B79-80E6-4593-8B75-92F7D4D7539D}" type="datetimeFigureOut">
              <a:rPr lang="en-GB" smtClean="0"/>
              <a:t>05/03/2020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889DFA-0C62-432A-B789-05D452D4279A}" type="slidenum">
              <a:rPr lang="en-GB" smtClean="0"/>
              <a:t>‹#›</a:t>
            </a:fld>
            <a:endParaRPr lang="en-GB"/>
          </a:p>
        </p:txBody>
      </p:sp>
    </p:spTree>
    <p:extLst>
      <p:ext uri="{BB962C8B-B14F-4D97-AF65-F5344CB8AC3E}">
        <p14:creationId xmlns:p14="http://schemas.microsoft.com/office/powerpoint/2010/main" val="3939803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D43B79-80E6-4593-8B75-92F7D4D7539D}" type="datetimeFigureOut">
              <a:rPr lang="en-GB" smtClean="0"/>
              <a:t>05/03/2020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889DFA-0C62-432A-B789-05D452D4279A}" type="slidenum">
              <a:rPr lang="en-GB" smtClean="0"/>
              <a:t>‹#›</a:t>
            </a:fld>
            <a:endParaRPr lang="en-GB"/>
          </a:p>
        </p:txBody>
      </p:sp>
    </p:spTree>
    <p:extLst>
      <p:ext uri="{BB962C8B-B14F-4D97-AF65-F5344CB8AC3E}">
        <p14:creationId xmlns:p14="http://schemas.microsoft.com/office/powerpoint/2010/main" val="1826929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D43B79-80E6-4593-8B75-92F7D4D7539D}" type="datetimeFigureOut">
              <a:rPr lang="en-GB" smtClean="0"/>
              <a:t>05/03/2020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889DFA-0C62-432A-B789-05D452D4279A}" type="slidenum">
              <a:rPr lang="en-GB" smtClean="0"/>
              <a:t>‹#›</a:t>
            </a:fld>
            <a:endParaRPr lang="en-GB"/>
          </a:p>
        </p:txBody>
      </p:sp>
    </p:spTree>
    <p:extLst>
      <p:ext uri="{BB962C8B-B14F-4D97-AF65-F5344CB8AC3E}">
        <p14:creationId xmlns:p14="http://schemas.microsoft.com/office/powerpoint/2010/main" val="3012466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43B79-80E6-4593-8B75-92F7D4D7539D}" type="datetimeFigureOut">
              <a:rPr lang="en-GB" smtClean="0"/>
              <a:t>05/03/2020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9DFA-0C62-432A-B789-05D452D4279A}" type="slidenum">
              <a:rPr lang="en-GB" smtClean="0"/>
              <a:t>‹#›</a:t>
            </a:fld>
            <a:endParaRPr lang="en-GB"/>
          </a:p>
        </p:txBody>
      </p:sp>
    </p:spTree>
    <p:extLst>
      <p:ext uri="{BB962C8B-B14F-4D97-AF65-F5344CB8AC3E}">
        <p14:creationId xmlns:p14="http://schemas.microsoft.com/office/powerpoint/2010/main" val="1856189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u="sng" dirty="0"/>
              <a:t>Contemporary Leadership </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895686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25000" lnSpcReduction="20000"/>
          </a:bodyPr>
          <a:lstStyle/>
          <a:p>
            <a:r>
              <a:rPr lang="en-US" u="sng" dirty="0"/>
              <a:t>Trust:  The Foundation of Leadership</a:t>
            </a:r>
            <a:endParaRPr lang="en-GB" i="1" dirty="0"/>
          </a:p>
          <a:p>
            <a:r>
              <a:rPr lang="en-US" dirty="0"/>
              <a:t>	</a:t>
            </a:r>
            <a:endParaRPr lang="en-GB" dirty="0"/>
          </a:p>
          <a:p>
            <a:r>
              <a:rPr lang="en-US" i="1" dirty="0"/>
              <a:t>A.  What is Trust?</a:t>
            </a:r>
            <a:endParaRPr lang="en-GB" dirty="0"/>
          </a:p>
          <a:p>
            <a:r>
              <a:rPr lang="en-US" dirty="0"/>
              <a:t>	</a:t>
            </a:r>
            <a:endParaRPr lang="en-GB" dirty="0"/>
          </a:p>
          <a:p>
            <a:r>
              <a:rPr lang="en-US" dirty="0"/>
              <a:t>1.   </a:t>
            </a:r>
            <a:r>
              <a:rPr lang="en-US" i="1" dirty="0"/>
              <a:t>Trust</a:t>
            </a:r>
            <a:r>
              <a:rPr lang="en-US" b="1" dirty="0"/>
              <a:t> </a:t>
            </a:r>
            <a:r>
              <a:rPr lang="en-US" dirty="0"/>
              <a:t>is “a positive expectation that another will not—through words, actions, or</a:t>
            </a:r>
            <a:endParaRPr lang="en-GB" dirty="0"/>
          </a:p>
          <a:p>
            <a:r>
              <a:rPr lang="en-US" dirty="0"/>
              <a:t>decisions—act opportunistically.”</a:t>
            </a:r>
            <a:endParaRPr lang="en-GB" dirty="0"/>
          </a:p>
          <a:p>
            <a:r>
              <a:rPr lang="en-US" dirty="0"/>
              <a:t> </a:t>
            </a:r>
            <a:endParaRPr lang="en-GB" dirty="0"/>
          </a:p>
          <a:p>
            <a:r>
              <a:rPr lang="en-US" dirty="0"/>
              <a:t>2.   The two most important elements of our definition are that it implies familiarity and risk. </a:t>
            </a:r>
            <a:endParaRPr lang="en-GB" dirty="0"/>
          </a:p>
          <a:p>
            <a:r>
              <a:rPr lang="en-US" dirty="0"/>
              <a:t> </a:t>
            </a:r>
            <a:endParaRPr lang="en-GB" dirty="0"/>
          </a:p>
          <a:p>
            <a:pPr lvl="1"/>
            <a:r>
              <a:rPr lang="en-US" i="1" dirty="0"/>
              <a:t>Positive expectation </a:t>
            </a:r>
            <a:r>
              <a:rPr lang="en-US" dirty="0"/>
              <a:t>assumes knowledge and familiarity about the other party.</a:t>
            </a:r>
            <a:endParaRPr lang="en-GB" dirty="0"/>
          </a:p>
          <a:p>
            <a:r>
              <a:rPr lang="en-US" dirty="0"/>
              <a:t> </a:t>
            </a:r>
            <a:endParaRPr lang="en-GB" dirty="0"/>
          </a:p>
          <a:p>
            <a:pPr lvl="1"/>
            <a:r>
              <a:rPr lang="en-US" i="1" dirty="0"/>
              <a:t>Opportunistically </a:t>
            </a:r>
            <a:r>
              <a:rPr lang="en-US" dirty="0"/>
              <a:t>refers to the inherent risk and vulnerability in any trusting relationship. </a:t>
            </a:r>
            <a:endParaRPr lang="en-GB" dirty="0"/>
          </a:p>
          <a:p>
            <a:r>
              <a:rPr lang="en-US" dirty="0"/>
              <a:t> </a:t>
            </a:r>
            <a:endParaRPr lang="en-GB" dirty="0"/>
          </a:p>
          <a:p>
            <a:r>
              <a:rPr lang="en-US" dirty="0"/>
              <a:t>3.   Trust is not taking risk per se; rather it is a </a:t>
            </a:r>
            <a:r>
              <a:rPr lang="en-US" i="1" dirty="0"/>
              <a:t>willingness </a:t>
            </a:r>
            <a:r>
              <a:rPr lang="en-US" dirty="0"/>
              <a:t>to take risk.</a:t>
            </a:r>
            <a:endParaRPr lang="en-GB" dirty="0"/>
          </a:p>
          <a:p>
            <a:r>
              <a:rPr lang="en-US" dirty="0"/>
              <a:t> </a:t>
            </a:r>
            <a:endParaRPr lang="en-GB" dirty="0"/>
          </a:p>
          <a:p>
            <a:r>
              <a:rPr lang="en-US" dirty="0"/>
              <a:t>4.   What are the key dimensions that underlie the concept of trust? Recent evidence has identified five: </a:t>
            </a:r>
            <a:endParaRPr lang="en-GB" dirty="0"/>
          </a:p>
          <a:p>
            <a:r>
              <a:rPr lang="en-US" dirty="0"/>
              <a:t> </a:t>
            </a:r>
            <a:endParaRPr lang="en-GB" dirty="0"/>
          </a:p>
          <a:p>
            <a:r>
              <a:rPr lang="en-US" dirty="0"/>
              <a:t>a.   Integrity</a:t>
            </a:r>
            <a:endParaRPr lang="en-GB" dirty="0"/>
          </a:p>
          <a:p>
            <a:r>
              <a:rPr lang="en-US" dirty="0"/>
              <a:t>b.   Competence</a:t>
            </a:r>
            <a:endParaRPr lang="en-GB" dirty="0"/>
          </a:p>
          <a:p>
            <a:r>
              <a:rPr lang="en-US" dirty="0"/>
              <a:t>c.   Consistency</a:t>
            </a:r>
            <a:endParaRPr lang="en-GB" dirty="0"/>
          </a:p>
          <a:p>
            <a:r>
              <a:rPr lang="en-US" dirty="0"/>
              <a:t>d.   Loyalty</a:t>
            </a:r>
            <a:endParaRPr lang="en-GB" dirty="0"/>
          </a:p>
          <a:p>
            <a:r>
              <a:rPr lang="en-US" dirty="0"/>
              <a:t>e.   Openness</a:t>
            </a:r>
            <a:endParaRPr lang="en-GB" dirty="0"/>
          </a:p>
          <a:p>
            <a:r>
              <a:rPr lang="en-US" dirty="0"/>
              <a:t> </a:t>
            </a:r>
            <a:endParaRPr lang="en-GB" dirty="0"/>
          </a:p>
          <a:p>
            <a:pPr lvl="1"/>
            <a:r>
              <a:rPr lang="en-US" i="1" dirty="0"/>
              <a:t>Integrity </a:t>
            </a:r>
            <a:r>
              <a:rPr lang="en-US" dirty="0"/>
              <a:t>refers to honesty and truthfulness. Of all five dimensions, this one seems to be most critical when someone assesses another’s trustworthiness.</a:t>
            </a:r>
            <a:endParaRPr lang="en-GB" dirty="0"/>
          </a:p>
          <a:p>
            <a:r>
              <a:rPr lang="en-US" dirty="0"/>
              <a:t> </a:t>
            </a:r>
            <a:endParaRPr lang="en-GB" dirty="0"/>
          </a:p>
          <a:p>
            <a:pPr lvl="1"/>
            <a:r>
              <a:rPr lang="en-US" i="1" dirty="0"/>
              <a:t>Competence </a:t>
            </a:r>
            <a:r>
              <a:rPr lang="en-US" dirty="0"/>
              <a:t>encompasses an individual’s technical and interpersonal knowledge and skills. </a:t>
            </a:r>
            <a:endParaRPr lang="en-GB" dirty="0"/>
          </a:p>
          <a:p>
            <a:r>
              <a:rPr lang="en-US" dirty="0"/>
              <a:t> </a:t>
            </a:r>
            <a:endParaRPr lang="en-GB" dirty="0"/>
          </a:p>
          <a:p>
            <a:pPr lvl="1"/>
            <a:r>
              <a:rPr lang="en-US" i="1" dirty="0"/>
              <a:t>Consistency </a:t>
            </a:r>
            <a:r>
              <a:rPr lang="en-US" dirty="0"/>
              <a:t>relates to an individual’s reliability, predictability, and good judgment in handling situations. </a:t>
            </a:r>
            <a:endParaRPr lang="en-GB" dirty="0"/>
          </a:p>
          <a:p>
            <a:r>
              <a:rPr lang="en-US" dirty="0"/>
              <a:t> </a:t>
            </a:r>
            <a:endParaRPr lang="en-GB" dirty="0"/>
          </a:p>
          <a:p>
            <a:pPr lvl="1"/>
            <a:r>
              <a:rPr lang="en-US" i="1" dirty="0"/>
              <a:t>Loyalty </a:t>
            </a:r>
            <a:r>
              <a:rPr lang="en-US" dirty="0"/>
              <a:t>is the willingness to protect and save face for another person. </a:t>
            </a:r>
            <a:endParaRPr lang="en-GB" dirty="0"/>
          </a:p>
          <a:p>
            <a:r>
              <a:rPr lang="en-US" dirty="0"/>
              <a:t> </a:t>
            </a:r>
            <a:endParaRPr lang="en-GB" dirty="0"/>
          </a:p>
          <a:p>
            <a:pPr lvl="1"/>
            <a:r>
              <a:rPr lang="en-US" dirty="0"/>
              <a:t>O</a:t>
            </a:r>
            <a:r>
              <a:rPr lang="en-US" i="1" dirty="0"/>
              <a:t>penness</a:t>
            </a:r>
            <a:r>
              <a:rPr lang="en-US" dirty="0"/>
              <a:t>. Can you rely on the person to give you the full truth?</a:t>
            </a:r>
            <a:endParaRPr lang="en-GB" dirty="0"/>
          </a:p>
          <a:p>
            <a:endParaRPr lang="en-GB" dirty="0"/>
          </a:p>
        </p:txBody>
      </p:sp>
    </p:spTree>
    <p:extLst>
      <p:ext uri="{BB962C8B-B14F-4D97-AF65-F5344CB8AC3E}">
        <p14:creationId xmlns:p14="http://schemas.microsoft.com/office/powerpoint/2010/main" val="3255675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62500" lnSpcReduction="20000"/>
          </a:bodyPr>
          <a:lstStyle/>
          <a:p>
            <a:r>
              <a:rPr lang="en-US" i="1" dirty="0"/>
              <a:t>B.  Trust and Leadership</a:t>
            </a:r>
            <a:endParaRPr lang="en-GB" i="1" dirty="0"/>
          </a:p>
          <a:p>
            <a:r>
              <a:rPr lang="en-US" dirty="0"/>
              <a:t>	</a:t>
            </a:r>
            <a:endParaRPr lang="en-GB" dirty="0"/>
          </a:p>
          <a:p>
            <a:r>
              <a:rPr lang="en-US" dirty="0"/>
              <a:t>1.   Trust is a primary attribute associated with leadership.  When trust is broken, it can have serious adverse effects on a group’s performance.</a:t>
            </a:r>
            <a:endParaRPr lang="en-GB" dirty="0"/>
          </a:p>
          <a:p>
            <a:r>
              <a:rPr lang="en-US" dirty="0"/>
              <a:t> </a:t>
            </a:r>
            <a:endParaRPr lang="en-GB" dirty="0"/>
          </a:p>
          <a:p>
            <a:r>
              <a:rPr lang="en-US" dirty="0"/>
              <a:t>2.   It is evident that it is impossible to lead people who do not trust you. Trust and trust-worthiness modulate the leader’s access to knowledge and cooperation.</a:t>
            </a:r>
            <a:endParaRPr lang="en-GB" dirty="0"/>
          </a:p>
          <a:p>
            <a:r>
              <a:rPr lang="en-US" dirty="0"/>
              <a:t> </a:t>
            </a:r>
            <a:endParaRPr lang="en-GB" dirty="0"/>
          </a:p>
          <a:p>
            <a:r>
              <a:rPr lang="en-US" dirty="0"/>
              <a:t>3.   When followers trust a leader, they are willing to be vulnerable to the leader’s actions, confident that their rights and interests will not be abused.</a:t>
            </a:r>
            <a:endParaRPr lang="en-GB" dirty="0"/>
          </a:p>
          <a:p>
            <a:r>
              <a:rPr lang="en-US" dirty="0"/>
              <a:t> </a:t>
            </a:r>
            <a:endParaRPr lang="en-GB" dirty="0"/>
          </a:p>
          <a:p>
            <a:r>
              <a:rPr lang="en-US" dirty="0"/>
              <a:t>4.   Honesty consistently ranks at the top of most people’s list of characteristics they admire in their leaders. </a:t>
            </a:r>
            <a:endParaRPr lang="en-GB" dirty="0"/>
          </a:p>
          <a:p>
            <a:r>
              <a:rPr lang="en-US" dirty="0"/>
              <a:t> </a:t>
            </a:r>
            <a:endParaRPr lang="en-GB" dirty="0"/>
          </a:p>
          <a:p>
            <a:r>
              <a:rPr lang="en-US" dirty="0"/>
              <a:t>5.   Reengineering, downsizing, and the increased use of temporary employees have undermined a lot of employees’ trust in management</a:t>
            </a:r>
            <a:endParaRPr lang="en-GB" dirty="0"/>
          </a:p>
        </p:txBody>
      </p:sp>
    </p:spTree>
    <p:extLst>
      <p:ext uri="{BB962C8B-B14F-4D97-AF65-F5344CB8AC3E}">
        <p14:creationId xmlns:p14="http://schemas.microsoft.com/office/powerpoint/2010/main" val="2641607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25000" lnSpcReduction="20000"/>
          </a:bodyPr>
          <a:lstStyle/>
          <a:p>
            <a:r>
              <a:rPr lang="en-US" i="1" dirty="0"/>
              <a:t>C.  Three Types of Trust</a:t>
            </a:r>
            <a:endParaRPr lang="en-GB" i="1" dirty="0"/>
          </a:p>
          <a:p>
            <a:r>
              <a:rPr lang="en-US" dirty="0"/>
              <a:t>	</a:t>
            </a:r>
            <a:endParaRPr lang="en-GB" dirty="0"/>
          </a:p>
          <a:p>
            <a:r>
              <a:rPr lang="en-US" dirty="0"/>
              <a:t>1.   There are three types of trust in organizational relationships: </a:t>
            </a:r>
            <a:r>
              <a:rPr lang="en-US" i="1" dirty="0"/>
              <a:t>deterrence</a:t>
            </a:r>
            <a:r>
              <a:rPr lang="en-US" dirty="0"/>
              <a:t>-based, </a:t>
            </a:r>
            <a:r>
              <a:rPr lang="en-US" i="1" dirty="0"/>
              <a:t>knowledge</a:t>
            </a:r>
            <a:r>
              <a:rPr lang="en-US" dirty="0"/>
              <a:t>-based, and </a:t>
            </a:r>
            <a:r>
              <a:rPr lang="en-US" i="1" dirty="0"/>
              <a:t>identification</a:t>
            </a:r>
            <a:r>
              <a:rPr lang="en-US" dirty="0"/>
              <a:t>-based.</a:t>
            </a:r>
            <a:endParaRPr lang="en-GB" dirty="0"/>
          </a:p>
          <a:p>
            <a:r>
              <a:rPr lang="en-US" dirty="0"/>
              <a:t> </a:t>
            </a:r>
            <a:endParaRPr lang="en-GB" dirty="0"/>
          </a:p>
          <a:p>
            <a:r>
              <a:rPr lang="en-US" dirty="0"/>
              <a:t>2.   </a:t>
            </a:r>
            <a:r>
              <a:rPr lang="en-US" i="1" dirty="0"/>
              <a:t>Deterrence-Based Trust: </a:t>
            </a:r>
            <a:endParaRPr lang="en-GB" dirty="0"/>
          </a:p>
          <a:p>
            <a:r>
              <a:rPr lang="en-US" dirty="0"/>
              <a:t> </a:t>
            </a:r>
            <a:endParaRPr lang="en-GB" dirty="0"/>
          </a:p>
          <a:p>
            <a:pPr lvl="1"/>
            <a:r>
              <a:rPr lang="en-US" dirty="0"/>
              <a:t>The most fragile relationships are contained in deterrence-based trust. One violation or inconsistency can destroy the relationship.</a:t>
            </a:r>
            <a:endParaRPr lang="en-GB" dirty="0"/>
          </a:p>
          <a:p>
            <a:r>
              <a:rPr lang="en-US" dirty="0"/>
              <a:t> </a:t>
            </a:r>
            <a:endParaRPr lang="en-GB" dirty="0"/>
          </a:p>
          <a:p>
            <a:pPr lvl="1"/>
            <a:r>
              <a:rPr lang="en-US" dirty="0"/>
              <a:t>This form of trust is based on fear of reprisal if the trust is violated. </a:t>
            </a:r>
            <a:endParaRPr lang="en-GB" dirty="0"/>
          </a:p>
          <a:p>
            <a:r>
              <a:rPr lang="en-US" dirty="0"/>
              <a:t> </a:t>
            </a:r>
            <a:endParaRPr lang="en-GB" dirty="0"/>
          </a:p>
          <a:p>
            <a:pPr lvl="1"/>
            <a:r>
              <a:rPr lang="en-US" dirty="0"/>
              <a:t>Deterrence-based trust will work only to the degree that punishment is possible, consequences are clear, and the punishment is actually imposed if the trust is violated. </a:t>
            </a:r>
            <a:endParaRPr lang="en-GB" dirty="0"/>
          </a:p>
          <a:p>
            <a:r>
              <a:rPr lang="en-US" dirty="0"/>
              <a:t> </a:t>
            </a:r>
            <a:endParaRPr lang="en-GB" dirty="0"/>
          </a:p>
          <a:p>
            <a:pPr lvl="1"/>
            <a:r>
              <a:rPr lang="en-US" dirty="0"/>
              <a:t>An example of deterrence-based trust is a new manager-employee relationship. As an employee, you typically trust a new boss even though there is little experience to base that trust on. The bond that creates this trust lies in the authority held by the boss and the punishment he or she can impose if you fail to fulfill your job related obligations.</a:t>
            </a:r>
            <a:endParaRPr lang="en-GB" dirty="0"/>
          </a:p>
          <a:p>
            <a:r>
              <a:rPr lang="en-US" dirty="0"/>
              <a:t> </a:t>
            </a:r>
            <a:endParaRPr lang="en-GB" dirty="0"/>
          </a:p>
          <a:p>
            <a:r>
              <a:rPr lang="en-US" dirty="0"/>
              <a:t>3.   </a:t>
            </a:r>
            <a:r>
              <a:rPr lang="en-US" i="1" dirty="0"/>
              <a:t>Knowledge-Based Trust:</a:t>
            </a:r>
            <a:endParaRPr lang="en-GB" dirty="0"/>
          </a:p>
          <a:p>
            <a:r>
              <a:rPr lang="en-US" dirty="0"/>
              <a:t> </a:t>
            </a:r>
            <a:endParaRPr lang="en-GB" dirty="0"/>
          </a:p>
          <a:p>
            <a:pPr lvl="1"/>
            <a:r>
              <a:rPr lang="en-US" dirty="0"/>
              <a:t>Most organizational relationships are rooted in knowledge-based trust.  It exists when you have adequate information about someone to understand them well enough to be able to accurately predict their behavior.</a:t>
            </a:r>
            <a:endParaRPr lang="en-GB" dirty="0"/>
          </a:p>
          <a:p>
            <a:r>
              <a:rPr lang="en-US" dirty="0"/>
              <a:t> </a:t>
            </a:r>
            <a:endParaRPr lang="en-GB" dirty="0"/>
          </a:p>
          <a:p>
            <a:pPr lvl="1"/>
            <a:r>
              <a:rPr lang="en-US" dirty="0"/>
              <a:t>Knowledge of the other party and predictability of his or her behavior replaces the contracts, penalties, and legal arrangements more typical of deterrence-based trust. </a:t>
            </a:r>
            <a:endParaRPr lang="en-GB" dirty="0"/>
          </a:p>
          <a:p>
            <a:r>
              <a:rPr lang="en-US" dirty="0"/>
              <a:t> </a:t>
            </a:r>
            <a:endParaRPr lang="en-GB" dirty="0"/>
          </a:p>
          <a:p>
            <a:pPr lvl="1"/>
            <a:r>
              <a:rPr lang="en-US" dirty="0"/>
              <a:t>Predictability enhances trust—even if the other is predictably untrustworthy—because the ways that the other will violate the trust can be predicted!</a:t>
            </a:r>
            <a:endParaRPr lang="en-GB" dirty="0"/>
          </a:p>
          <a:p>
            <a:r>
              <a:rPr lang="en-US" dirty="0"/>
              <a:t> </a:t>
            </a:r>
            <a:endParaRPr lang="en-GB" dirty="0"/>
          </a:p>
          <a:p>
            <a:pPr lvl="1"/>
            <a:r>
              <a:rPr lang="en-US" dirty="0"/>
              <a:t>The more communication and regular interaction you have with someone else, the more this form of trust can be developed and depended upon. </a:t>
            </a:r>
            <a:endParaRPr lang="en-GB" dirty="0"/>
          </a:p>
          <a:p>
            <a:r>
              <a:rPr lang="en-US" dirty="0"/>
              <a:t> </a:t>
            </a:r>
            <a:endParaRPr lang="en-GB" dirty="0"/>
          </a:p>
          <a:p>
            <a:pPr lvl="1"/>
            <a:r>
              <a:rPr lang="en-US" dirty="0"/>
              <a:t>Interestingly, at the knowledge-based level, trust is not necessarily broken by inconsistent behavior. If you believe you can adequately explain or understand another’s apparent violation, you can accept it, forgive the person, and move on in the relationship.</a:t>
            </a:r>
            <a:endParaRPr lang="en-GB" dirty="0"/>
          </a:p>
          <a:p>
            <a:r>
              <a:rPr lang="en-US" dirty="0"/>
              <a:t> </a:t>
            </a:r>
            <a:endParaRPr lang="en-GB" dirty="0"/>
          </a:p>
          <a:p>
            <a:r>
              <a:rPr lang="en-US" dirty="0"/>
              <a:t>4.   </a:t>
            </a:r>
            <a:r>
              <a:rPr lang="en-US" i="1" dirty="0"/>
              <a:t>Identification-Based Trust:</a:t>
            </a:r>
            <a:endParaRPr lang="en-GB" dirty="0"/>
          </a:p>
          <a:p>
            <a:r>
              <a:rPr lang="en-US" dirty="0"/>
              <a:t> </a:t>
            </a:r>
            <a:endParaRPr lang="en-GB" dirty="0"/>
          </a:p>
          <a:p>
            <a:pPr lvl="1"/>
            <a:r>
              <a:rPr lang="en-US" dirty="0"/>
              <a:t>The highest level of trust is achieved when there is an emotional connection between the parties. This is called identification-based trust.</a:t>
            </a:r>
            <a:endParaRPr lang="en-GB" dirty="0"/>
          </a:p>
          <a:p>
            <a:r>
              <a:rPr lang="en-US" dirty="0"/>
              <a:t> </a:t>
            </a:r>
            <a:endParaRPr lang="en-GB" dirty="0"/>
          </a:p>
          <a:p>
            <a:pPr lvl="1"/>
            <a:r>
              <a:rPr lang="en-US" dirty="0"/>
              <a:t>It allows one party to act as an agent for the other and substitute for that person in interpersonal transactions. This mutual understanding is developed to the point that each can effectively act for the other. </a:t>
            </a:r>
            <a:endParaRPr lang="en-GB" dirty="0"/>
          </a:p>
          <a:p>
            <a:r>
              <a:rPr lang="en-US" dirty="0"/>
              <a:t> </a:t>
            </a:r>
            <a:endParaRPr lang="en-GB" dirty="0"/>
          </a:p>
          <a:p>
            <a:pPr lvl="1"/>
            <a:r>
              <a:rPr lang="en-US" dirty="0"/>
              <a:t>Controls are minimal at this level. You do not need to monitor the other party because there exists unquestioned loyalty.</a:t>
            </a:r>
            <a:endParaRPr lang="en-GB" dirty="0"/>
          </a:p>
          <a:p>
            <a:r>
              <a:rPr lang="en-US" dirty="0"/>
              <a:t> </a:t>
            </a:r>
            <a:endParaRPr lang="en-GB" dirty="0"/>
          </a:p>
          <a:p>
            <a:pPr lvl="1"/>
            <a:r>
              <a:rPr lang="en-US" dirty="0"/>
              <a:t>This is the type of trust that managers ideally seek in teams. Team members are so comfortable and trusting of each other that they can anticipate each other and freely act in each other’s absence. </a:t>
            </a:r>
            <a:endParaRPr lang="en-GB" dirty="0"/>
          </a:p>
          <a:p>
            <a:r>
              <a:rPr lang="en-US" dirty="0"/>
              <a:t> </a:t>
            </a:r>
            <a:endParaRPr lang="en-GB" dirty="0"/>
          </a:p>
          <a:p>
            <a:r>
              <a:rPr lang="en-US" dirty="0"/>
              <a:t>Realistically, in the current work world, most large corporations have broken the bonds of identification trust they may have built with long term employees. Broken promises have led to a breakdown in what was, at one time, a bond of unquestioned loyalty. 	</a:t>
            </a:r>
            <a:endParaRPr lang="en-GB" dirty="0"/>
          </a:p>
          <a:p>
            <a:r>
              <a:rPr lang="en-US" dirty="0"/>
              <a:t> </a:t>
            </a:r>
            <a:endParaRPr lang="en-GB" dirty="0"/>
          </a:p>
          <a:p>
            <a:endParaRPr lang="en-GB" dirty="0"/>
          </a:p>
        </p:txBody>
      </p:sp>
    </p:spTree>
    <p:extLst>
      <p:ext uri="{BB962C8B-B14F-4D97-AF65-F5344CB8AC3E}">
        <p14:creationId xmlns:p14="http://schemas.microsoft.com/office/powerpoint/2010/main" val="2513831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Charismatic Leadership</a:t>
            </a:r>
            <a:r>
              <a:rPr lang="en-GB" i="1" dirty="0"/>
              <a:t/>
            </a:r>
            <a:br>
              <a:rPr lang="en-GB" i="1" dirty="0"/>
            </a:br>
            <a:endParaRPr lang="en-GB" dirty="0"/>
          </a:p>
        </p:txBody>
      </p:sp>
      <p:sp>
        <p:nvSpPr>
          <p:cNvPr id="3" name="Content Placeholder 2"/>
          <p:cNvSpPr>
            <a:spLocks noGrp="1"/>
          </p:cNvSpPr>
          <p:nvPr>
            <p:ph idx="1"/>
          </p:nvPr>
        </p:nvSpPr>
        <p:spPr/>
        <p:txBody>
          <a:bodyPr>
            <a:normAutofit fontScale="85000" lnSpcReduction="20000"/>
          </a:bodyPr>
          <a:lstStyle/>
          <a:p>
            <a:r>
              <a:rPr lang="en-US" dirty="0"/>
              <a:t>How do charismatic leaders actually influence followers? The evidence suggests a four-step process:</a:t>
            </a:r>
            <a:endParaRPr lang="en-GB" dirty="0"/>
          </a:p>
          <a:p>
            <a:r>
              <a:rPr lang="en-US" dirty="0"/>
              <a:t> </a:t>
            </a:r>
            <a:endParaRPr lang="en-GB" dirty="0"/>
          </a:p>
          <a:p>
            <a:pPr lvl="1"/>
            <a:r>
              <a:rPr lang="en-US" dirty="0"/>
              <a:t>The leader first articulates an appealing vision. This vision provides a sense of continuity for followers by linking the present with a better future for the organization. </a:t>
            </a:r>
            <a:endParaRPr lang="en-GB" dirty="0"/>
          </a:p>
          <a:p>
            <a:r>
              <a:rPr lang="en-US" dirty="0"/>
              <a:t> </a:t>
            </a:r>
            <a:endParaRPr lang="en-GB" dirty="0"/>
          </a:p>
          <a:p>
            <a:pPr lvl="1"/>
            <a:r>
              <a:rPr lang="en-US" dirty="0"/>
              <a:t>The leader then communicates high performance expectations and expresses confidence that followers can attain.</a:t>
            </a:r>
            <a:endParaRPr lang="en-GB" dirty="0"/>
          </a:p>
          <a:p>
            <a:r>
              <a:rPr lang="en-US" dirty="0"/>
              <a:t> </a:t>
            </a:r>
            <a:endParaRPr lang="en-GB" dirty="0"/>
          </a:p>
          <a:p>
            <a:pPr lvl="1"/>
            <a:r>
              <a:rPr lang="en-US" dirty="0"/>
              <a:t>Next, the leader conveys through words and actions a new set of values and, by his or her behavior, sets an example for followers to imitate. </a:t>
            </a:r>
            <a:endParaRPr lang="en-GB" dirty="0"/>
          </a:p>
          <a:p>
            <a:r>
              <a:rPr lang="en-US" dirty="0"/>
              <a:t> </a:t>
            </a:r>
            <a:endParaRPr lang="en-GB" dirty="0"/>
          </a:p>
          <a:p>
            <a:pPr lvl="1"/>
            <a:r>
              <a:rPr lang="en-US" dirty="0"/>
              <a:t>Finally, the charismatic leader makes self-sacrifices and engages in unconventional behavior to demonstrate courage and convictions about the vision.</a:t>
            </a:r>
            <a:endParaRPr lang="en-GB" dirty="0"/>
          </a:p>
          <a:p>
            <a:endParaRPr lang="en-GB" dirty="0"/>
          </a:p>
        </p:txBody>
      </p:sp>
    </p:spTree>
    <p:extLst>
      <p:ext uri="{BB962C8B-B14F-4D97-AF65-F5344CB8AC3E}">
        <p14:creationId xmlns:p14="http://schemas.microsoft.com/office/powerpoint/2010/main" val="1891164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nvPr>
        </p:nvGraphicFramePr>
        <p:xfrm>
          <a:off x="3689985" y="2439194"/>
          <a:ext cx="4812030" cy="3124200"/>
        </p:xfrm>
        <a:graphic>
          <a:graphicData uri="http://schemas.openxmlformats.org/drawingml/2006/table">
            <a:tbl>
              <a:tblPr>
                <a:tableStyleId>{5C22544A-7EE6-4342-B048-85BDC9FD1C3A}</a:tableStyleId>
              </a:tblPr>
              <a:tblGrid>
                <a:gridCol w="4812030"/>
              </a:tblGrid>
              <a:tr h="0">
                <a:tc>
                  <a:txBody>
                    <a:bodyPr/>
                    <a:lstStyle/>
                    <a:p>
                      <a:pPr>
                        <a:lnSpc>
                          <a:spcPts val="1200"/>
                        </a:lnSpc>
                        <a:spcAft>
                          <a:spcPts val="0"/>
                        </a:spcAft>
                      </a:pPr>
                      <a:r>
                        <a:rPr lang="en-US" sz="1000">
                          <a:effectLst/>
                        </a:rPr>
                        <a:t>C.  Transformational Leadership</a:t>
                      </a:r>
                      <a:endParaRPr lang="en-GB" sz="1000">
                        <a:effectLst/>
                      </a:endParaRPr>
                    </a:p>
                    <a:p>
                      <a:pPr>
                        <a:lnSpc>
                          <a:spcPts val="1200"/>
                        </a:lnSpc>
                        <a:spcAft>
                          <a:spcPts val="0"/>
                        </a:spcAft>
                      </a:pPr>
                      <a:r>
                        <a:rPr lang="en-US" sz="1000">
                          <a:effectLst/>
                        </a:rPr>
                        <a:t> </a:t>
                      </a:r>
                      <a:endParaRPr lang="en-GB" sz="1000">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marL="228600" indent="-228600">
                        <a:spcAft>
                          <a:spcPts val="0"/>
                        </a:spcAft>
                      </a:pPr>
                      <a:r>
                        <a:rPr lang="en-US" sz="1000" dirty="0">
                          <a:effectLst/>
                        </a:rPr>
                        <a:t>1.   Most of the leadership theories presented in the previous chapters—for instance, the Ohio State studies, Fiedler’s model, path-goal theory, and the leader participation model—have concerned transactional leaders. </a:t>
                      </a:r>
                      <a:endParaRPr lang="en-GB" sz="1000" dirty="0">
                        <a:effectLst/>
                      </a:endParaRPr>
                    </a:p>
                    <a:p>
                      <a:pPr marL="228600" indent="-228600">
                        <a:lnSpc>
                          <a:spcPts val="600"/>
                        </a:lnSpc>
                        <a:spcAft>
                          <a:spcPts val="0"/>
                        </a:spcAft>
                        <a:tabLst>
                          <a:tab pos="2457450" algn="l"/>
                        </a:tabLst>
                      </a:pPr>
                      <a:r>
                        <a:rPr lang="en-US" sz="1100" dirty="0">
                          <a:effectLst/>
                        </a:rPr>
                        <a:t> </a:t>
                      </a:r>
                      <a:endParaRPr lang="en-GB" sz="1100" dirty="0">
                        <a:effectLst/>
                      </a:endParaRPr>
                    </a:p>
                    <a:p>
                      <a:pPr marL="228600" indent="-228600">
                        <a:spcAft>
                          <a:spcPts val="0"/>
                        </a:spcAft>
                      </a:pPr>
                      <a:r>
                        <a:rPr lang="en-US" sz="1000" dirty="0">
                          <a:effectLst/>
                        </a:rPr>
                        <a:t>2.   These kinds of leaders guide or motivate their followers in the direction of established goals by clarifying role and task requirements. </a:t>
                      </a:r>
                      <a:endParaRPr lang="en-GB" sz="1000" dirty="0">
                        <a:effectLst/>
                      </a:endParaRPr>
                    </a:p>
                    <a:p>
                      <a:pPr marL="228600" indent="-228600">
                        <a:lnSpc>
                          <a:spcPts val="600"/>
                        </a:lnSpc>
                        <a:spcAft>
                          <a:spcPts val="0"/>
                        </a:spcAft>
                        <a:tabLst>
                          <a:tab pos="2457450" algn="l"/>
                        </a:tabLst>
                      </a:pPr>
                      <a:r>
                        <a:rPr lang="en-US" sz="1100" dirty="0">
                          <a:effectLst/>
                        </a:rPr>
                        <a:t> </a:t>
                      </a:r>
                      <a:endParaRPr lang="en-GB" sz="1100" dirty="0">
                        <a:effectLst/>
                      </a:endParaRPr>
                    </a:p>
                    <a:p>
                      <a:pPr marL="228600" indent="-228600">
                        <a:spcAft>
                          <a:spcPts val="0"/>
                        </a:spcAft>
                      </a:pPr>
                      <a:r>
                        <a:rPr lang="en-US" sz="1000" dirty="0">
                          <a:effectLst/>
                        </a:rPr>
                        <a:t>3.   Transformational leaders inspire followers to transcend their own self-interests for the good of the organization.</a:t>
                      </a:r>
                      <a:endParaRPr lang="en-GB" sz="1000" dirty="0">
                        <a:effectLst/>
                      </a:endParaRPr>
                    </a:p>
                    <a:p>
                      <a:pPr marL="228600" indent="-228600">
                        <a:lnSpc>
                          <a:spcPts val="600"/>
                        </a:lnSpc>
                        <a:spcAft>
                          <a:spcPts val="0"/>
                        </a:spcAft>
                        <a:tabLst>
                          <a:tab pos="2457450" algn="l"/>
                        </a:tabLst>
                      </a:pPr>
                      <a:r>
                        <a:rPr lang="en-US" sz="1100" dirty="0">
                          <a:effectLst/>
                        </a:rPr>
                        <a:t> </a:t>
                      </a:r>
                      <a:endParaRPr lang="en-GB" sz="1100" dirty="0">
                        <a:effectLst/>
                      </a:endParaRPr>
                    </a:p>
                    <a:p>
                      <a:pPr marL="228600" indent="-228600">
                        <a:spcAft>
                          <a:spcPts val="0"/>
                        </a:spcAft>
                      </a:pPr>
                      <a:r>
                        <a:rPr lang="en-US" sz="1000" dirty="0">
                          <a:effectLst/>
                        </a:rPr>
                        <a:t>4.   They change followers’ awareness of issues by helping them to look at old problems in new ways; and they are able to excite, arouse, and inspire followers to put out extra effort to achieve group goals.</a:t>
                      </a:r>
                      <a:endParaRPr lang="en-GB" sz="1000" dirty="0">
                        <a:effectLst/>
                      </a:endParaRPr>
                    </a:p>
                    <a:p>
                      <a:pPr marL="228600" indent="-228600">
                        <a:lnSpc>
                          <a:spcPts val="600"/>
                        </a:lnSpc>
                        <a:spcAft>
                          <a:spcPts val="0"/>
                        </a:spcAft>
                        <a:tabLst>
                          <a:tab pos="2457450" algn="l"/>
                        </a:tabLst>
                      </a:pPr>
                      <a:r>
                        <a:rPr lang="en-US" sz="1100" dirty="0">
                          <a:effectLst/>
                        </a:rPr>
                        <a:t> </a:t>
                      </a:r>
                      <a:endParaRPr lang="en-GB" sz="1100" dirty="0">
                        <a:effectLst/>
                      </a:endParaRPr>
                    </a:p>
                    <a:p>
                      <a:pPr marL="228600" indent="-228600">
                        <a:spcAft>
                          <a:spcPts val="0"/>
                        </a:spcAft>
                      </a:pPr>
                      <a:r>
                        <a:rPr lang="en-US" sz="1000" dirty="0">
                          <a:effectLst/>
                        </a:rPr>
                        <a:t>5.   Transformational leadership is built on top of transactional leadership—it produces levels of follower effort and performance that go beyond what would occur with a transactional approach alone. </a:t>
                      </a:r>
                      <a:endParaRPr lang="en-GB" sz="1000" dirty="0">
                        <a:effectLst/>
                      </a:endParaRPr>
                    </a:p>
                    <a:p>
                      <a:pPr marL="228600" indent="-228600">
                        <a:lnSpc>
                          <a:spcPts val="600"/>
                        </a:lnSpc>
                        <a:spcAft>
                          <a:spcPts val="0"/>
                        </a:spcAft>
                        <a:tabLst>
                          <a:tab pos="2457450" algn="l"/>
                        </a:tabLst>
                      </a:pPr>
                      <a:r>
                        <a:rPr lang="en-US" sz="1100" dirty="0">
                          <a:effectLst/>
                        </a:rPr>
                        <a:t> </a:t>
                      </a:r>
                      <a:endParaRPr lang="en-GB" sz="1100" dirty="0">
                        <a:effectLst/>
                      </a:endParaRPr>
                    </a:p>
                    <a:p>
                      <a:pPr marL="228600" indent="-228600">
                        <a:spcAft>
                          <a:spcPts val="0"/>
                        </a:spcAft>
                      </a:pPr>
                      <a:r>
                        <a:rPr lang="en-US" sz="1000" dirty="0">
                          <a:effectLst/>
                        </a:rPr>
                        <a:t>6.   Evidence indicates that transformational leadership is more strongly correlated with lower turnover rates, higher productivity, and higher employee satisfaction.</a:t>
                      </a:r>
                      <a:endParaRPr lang="en-GB" sz="1000" dirty="0">
                        <a:effectLst/>
                      </a:endParaRPr>
                    </a:p>
                    <a:p>
                      <a:pPr>
                        <a:spcAft>
                          <a:spcPts val="0"/>
                        </a:spcAft>
                        <a:tabLst>
                          <a:tab pos="2743200" algn="ctr"/>
                          <a:tab pos="5486400" algn="r"/>
                          <a:tab pos="457200" algn="l"/>
                        </a:tabLst>
                      </a:pPr>
                      <a:r>
                        <a:rPr lang="en-US" sz="1000" dirty="0">
                          <a:effectLst/>
                        </a:rPr>
                        <a:t> </a:t>
                      </a:r>
                      <a:endParaRPr lang="en-GB" sz="10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961379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25000" lnSpcReduction="20000"/>
          </a:bodyPr>
          <a:lstStyle/>
          <a:p>
            <a:r>
              <a:rPr lang="en-US" i="1" dirty="0"/>
              <a:t>Visionary Leadership</a:t>
            </a:r>
            <a:endParaRPr lang="en-GB" i="1" dirty="0"/>
          </a:p>
          <a:p>
            <a:r>
              <a:rPr lang="en-US" dirty="0"/>
              <a:t>	</a:t>
            </a:r>
            <a:r>
              <a:rPr lang="en-US" i="1" dirty="0"/>
              <a:t>Notes:</a:t>
            </a:r>
            <a:endParaRPr lang="en-GB" dirty="0"/>
          </a:p>
          <a:p>
            <a:r>
              <a:rPr lang="en-US" dirty="0"/>
              <a:t>1.   </a:t>
            </a:r>
            <a:r>
              <a:rPr lang="en-US" i="1" dirty="0"/>
              <a:t>Visionary leadership</a:t>
            </a:r>
            <a:r>
              <a:rPr lang="en-US" b="1" dirty="0"/>
              <a:t> </a:t>
            </a:r>
            <a:r>
              <a:rPr lang="en-US" dirty="0"/>
              <a:t>is “the ability to create and articulate a realistic, credible, attractive vision of the future for an organization or organizational unit, that grows out of and improves upon the present.”</a:t>
            </a:r>
            <a:endParaRPr lang="en-GB" dirty="0"/>
          </a:p>
          <a:p>
            <a:r>
              <a:rPr lang="en-US" dirty="0"/>
              <a:t> </a:t>
            </a:r>
            <a:endParaRPr lang="en-GB" dirty="0"/>
          </a:p>
          <a:p>
            <a:r>
              <a:rPr lang="en-US" dirty="0"/>
              <a:t>2.   This vision is so energizing that it “in effect jump-starts the future by calling forth the skills, talents, and resources to make it happen.”</a:t>
            </a:r>
            <a:endParaRPr lang="en-GB" dirty="0"/>
          </a:p>
          <a:p>
            <a:r>
              <a:rPr lang="en-US" dirty="0"/>
              <a:t> </a:t>
            </a:r>
            <a:endParaRPr lang="en-GB" dirty="0"/>
          </a:p>
          <a:p>
            <a:r>
              <a:rPr lang="en-US" dirty="0"/>
              <a:t>3.   Vision differs from other forms of direction setting in several ways: </a:t>
            </a:r>
            <a:endParaRPr lang="en-GB" dirty="0"/>
          </a:p>
          <a:p>
            <a:r>
              <a:rPr lang="en-US" dirty="0"/>
              <a:t> </a:t>
            </a:r>
            <a:endParaRPr lang="en-GB" dirty="0"/>
          </a:p>
          <a:p>
            <a:pPr lvl="1"/>
            <a:r>
              <a:rPr lang="en-US" dirty="0"/>
              <a:t>“A vision has clear and compelling imagery that offers an innovative way to improve, which recognizes and draws on traditions, and connects to actions that people can take to realize change. </a:t>
            </a:r>
            <a:endParaRPr lang="en-GB" dirty="0"/>
          </a:p>
          <a:p>
            <a:r>
              <a:rPr lang="en-US" dirty="0"/>
              <a:t> </a:t>
            </a:r>
            <a:endParaRPr lang="en-GB" dirty="0"/>
          </a:p>
          <a:p>
            <a:pPr lvl="1"/>
            <a:r>
              <a:rPr lang="en-US" dirty="0"/>
              <a:t>Vision taps people’s emotions and energy. Properly articulated, a vision creates the enthusiasm that people have for sporting events and other leisure-time activities, bringing this energy and commitment to the workplace.”</a:t>
            </a:r>
            <a:endParaRPr lang="en-GB" dirty="0"/>
          </a:p>
          <a:p>
            <a:r>
              <a:rPr lang="en-US" dirty="0"/>
              <a:t> </a:t>
            </a:r>
            <a:endParaRPr lang="en-GB" dirty="0"/>
          </a:p>
          <a:p>
            <a:r>
              <a:rPr lang="en-US" dirty="0"/>
              <a:t>4.   </a:t>
            </a:r>
            <a:r>
              <a:rPr lang="en-US" i="1" dirty="0"/>
              <a:t>Qualities of a Vision:</a:t>
            </a:r>
            <a:endParaRPr lang="en-GB" dirty="0"/>
          </a:p>
          <a:p>
            <a:r>
              <a:rPr lang="en-US" dirty="0"/>
              <a:t> </a:t>
            </a:r>
            <a:endParaRPr lang="en-GB" dirty="0"/>
          </a:p>
          <a:p>
            <a:pPr lvl="1"/>
            <a:r>
              <a:rPr lang="en-US" dirty="0"/>
              <a:t>The key properties of a vision seem to be inspirational possibilities that are value centered, realizable, with superior imagery and articulation.</a:t>
            </a:r>
            <a:endParaRPr lang="en-GB" dirty="0"/>
          </a:p>
          <a:p>
            <a:r>
              <a:rPr lang="en-US" dirty="0"/>
              <a:t> </a:t>
            </a:r>
            <a:endParaRPr lang="en-GB" dirty="0"/>
          </a:p>
          <a:p>
            <a:pPr lvl="1"/>
            <a:r>
              <a:rPr lang="en-US" dirty="0"/>
              <a:t>Desirable visions fit the times and circumstances and reflect the uniqueness of the organization. </a:t>
            </a:r>
            <a:endParaRPr lang="en-GB" dirty="0"/>
          </a:p>
          <a:p>
            <a:r>
              <a:rPr lang="en-US" dirty="0"/>
              <a:t> </a:t>
            </a:r>
            <a:endParaRPr lang="en-GB" dirty="0"/>
          </a:p>
          <a:p>
            <a:pPr lvl="1"/>
            <a:r>
              <a:rPr lang="en-US" dirty="0"/>
              <a:t>People in the organization must also believe that the vision is attainable. It should be perceived as challenging yet do-able. </a:t>
            </a:r>
            <a:endParaRPr lang="en-GB" dirty="0"/>
          </a:p>
          <a:p>
            <a:r>
              <a:rPr lang="en-US" dirty="0"/>
              <a:t> </a:t>
            </a:r>
            <a:endParaRPr lang="en-GB" dirty="0"/>
          </a:p>
          <a:p>
            <a:r>
              <a:rPr lang="en-US" dirty="0"/>
              <a:t> </a:t>
            </a:r>
            <a:endParaRPr lang="en-GB" dirty="0"/>
          </a:p>
          <a:p>
            <a:pPr lvl="1"/>
            <a:r>
              <a:rPr lang="en-US" dirty="0"/>
              <a:t>Visions that have clear articulation and powerful imagery are more easily grasped and accepted.</a:t>
            </a:r>
            <a:endParaRPr lang="en-GB" dirty="0"/>
          </a:p>
          <a:p>
            <a:r>
              <a:rPr lang="en-US" dirty="0"/>
              <a:t> </a:t>
            </a:r>
            <a:endParaRPr lang="en-GB" dirty="0"/>
          </a:p>
          <a:p>
            <a:r>
              <a:rPr lang="en-US" dirty="0"/>
              <a:t> </a:t>
            </a:r>
            <a:endParaRPr lang="en-GB" dirty="0"/>
          </a:p>
          <a:p>
            <a:r>
              <a:rPr lang="en-US" dirty="0"/>
              <a:t>5.   </a:t>
            </a:r>
            <a:r>
              <a:rPr lang="en-US" i="1" dirty="0"/>
              <a:t>Qualities of a Visionary Leader:</a:t>
            </a:r>
            <a:endParaRPr lang="en-GB" dirty="0"/>
          </a:p>
          <a:p>
            <a:r>
              <a:rPr lang="en-US" dirty="0"/>
              <a:t> </a:t>
            </a:r>
            <a:endParaRPr lang="en-GB" dirty="0"/>
          </a:p>
          <a:p>
            <a:pPr lvl="1"/>
            <a:r>
              <a:rPr lang="en-US" dirty="0"/>
              <a:t>Once the vision is identified, these leaders appear to have three qualities that are related to effectiveness in their visionary roles:</a:t>
            </a:r>
            <a:endParaRPr lang="en-GB" dirty="0"/>
          </a:p>
          <a:p>
            <a:r>
              <a:rPr lang="en-US" dirty="0"/>
              <a:t> </a:t>
            </a:r>
            <a:endParaRPr lang="en-GB" dirty="0"/>
          </a:p>
          <a:p>
            <a:r>
              <a:rPr lang="en-US" dirty="0"/>
              <a:t>a.   First is the ability to explain the vision to others.</a:t>
            </a:r>
            <a:endParaRPr lang="en-GB" dirty="0"/>
          </a:p>
          <a:p>
            <a:r>
              <a:rPr lang="en-US" dirty="0"/>
              <a:t>b.   Second is to be able to express the vision not just verbally but through the leader’s behavior. </a:t>
            </a:r>
            <a:endParaRPr lang="en-GB" dirty="0"/>
          </a:p>
          <a:p>
            <a:r>
              <a:rPr lang="en-US" dirty="0"/>
              <a:t>c.   The third skill is being able to extend the vision to different leadership contexts. </a:t>
            </a:r>
            <a:endParaRPr lang="en-GB" dirty="0"/>
          </a:p>
          <a:p>
            <a:endParaRPr lang="en-GB" dirty="0"/>
          </a:p>
        </p:txBody>
      </p:sp>
    </p:spTree>
    <p:extLst>
      <p:ext uri="{BB962C8B-B14F-4D97-AF65-F5344CB8AC3E}">
        <p14:creationId xmlns:p14="http://schemas.microsoft.com/office/powerpoint/2010/main" val="2296076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US" u="sng" dirty="0"/>
              <a:t>Emotional Intelligence and Leadership Effectiveness</a:t>
            </a:r>
            <a:endParaRPr lang="en-GB" i="1" dirty="0"/>
          </a:p>
          <a:p>
            <a:r>
              <a:rPr lang="en-US" dirty="0"/>
              <a:t>	</a:t>
            </a:r>
            <a:endParaRPr lang="en-GB" dirty="0"/>
          </a:p>
          <a:p>
            <a:pPr lvl="1"/>
            <a:r>
              <a:rPr lang="en-US" dirty="0"/>
              <a:t>IQ and technical skills are “threshold capabilities.” They are necessary, but not sufficient requirements for leadership. </a:t>
            </a:r>
            <a:endParaRPr lang="en-GB" dirty="0"/>
          </a:p>
          <a:p>
            <a:r>
              <a:rPr lang="en-US" dirty="0"/>
              <a:t> </a:t>
            </a:r>
            <a:endParaRPr lang="en-GB" dirty="0"/>
          </a:p>
          <a:p>
            <a:pPr lvl="1"/>
            <a:r>
              <a:rPr lang="en-US" dirty="0"/>
              <a:t>It is the possession of the five components of emotional intelligence—self-awareness, self-management, self-motivation, empathy, and social skills—that allows an individual to become a star performer. </a:t>
            </a:r>
            <a:endParaRPr lang="en-GB" dirty="0"/>
          </a:p>
          <a:p>
            <a:r>
              <a:rPr lang="en-US" dirty="0"/>
              <a:t> </a:t>
            </a:r>
            <a:endParaRPr lang="en-GB" dirty="0"/>
          </a:p>
          <a:p>
            <a:pPr lvl="1"/>
            <a:r>
              <a:rPr lang="en-US" dirty="0"/>
              <a:t>Without EI, a person can have outstanding training, a highly analytical mind, a long-term vision, and an endless supply of terrific ideas, but still not make a great leader. </a:t>
            </a:r>
            <a:endParaRPr lang="en-GB" dirty="0"/>
          </a:p>
          <a:p>
            <a:r>
              <a:rPr lang="en-US" dirty="0"/>
              <a:t> </a:t>
            </a:r>
            <a:endParaRPr lang="en-GB" dirty="0"/>
          </a:p>
          <a:p>
            <a:r>
              <a:rPr lang="en-US" dirty="0"/>
              <a:t>When star performers were compared with average ones in senior management positions, nearly 90 percent of the difference in their effectiveness was attributable to EI factors rather than basic intelligence</a:t>
            </a:r>
            <a:endParaRPr lang="en-GB" dirty="0"/>
          </a:p>
        </p:txBody>
      </p:sp>
    </p:spTree>
    <p:extLst>
      <p:ext uri="{BB962C8B-B14F-4D97-AF65-F5344CB8AC3E}">
        <p14:creationId xmlns:p14="http://schemas.microsoft.com/office/powerpoint/2010/main" val="4091269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588481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8581</TotalTime>
  <Words>81</Words>
  <Application>Microsoft Office PowerPoint</Application>
  <PresentationFormat>Widescreen</PresentationFormat>
  <Paragraphs>146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Contemporary Leadership </vt:lpstr>
      <vt:lpstr>PowerPoint Presentation</vt:lpstr>
      <vt:lpstr>PowerPoint Presentation</vt:lpstr>
      <vt:lpstr>PowerPoint Presentation</vt:lpstr>
      <vt:lpstr>Charismatic Leadership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AQSA SIDDIQ</dc:creator>
  <cp:lastModifiedBy>AQSA SIDDIQ</cp:lastModifiedBy>
  <cp:revision>3</cp:revision>
  <dcterms:created xsi:type="dcterms:W3CDTF">2020-03-04T07:24:10Z</dcterms:created>
  <dcterms:modified xsi:type="dcterms:W3CDTF">2020-03-11T05:11:53Z</dcterms:modified>
</cp:coreProperties>
</file>